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Uvodni slide. Cilem je, aby manazer za 5 vterin vedel, o cem se rozhoduje.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Manazersky problem, ne HR tema.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Mantinely resi nejcastejsi obavu manazera: ze si zamestnanec zacne vybirat praci.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Nejdulezitejsi slide pro schvalovatele: hmatatelne vystupy.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Casova narocnost je uvedena poctive, vcetne cesty do Prahy 10. 11.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Duveryhodnost dodavatele.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Zaverecny slide nahrazuje 'dekuji za vas cas'. Manazer ma vse pro rozhodnuti na jednom miste.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633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371600"/>
            <a:ext cx="4206240" cy="4206240"/>
          </a:xfrm>
          <a:prstGeom prst="ellipse">
            <a:avLst/>
          </a:prstGeom>
          <a:solidFill>
            <a:srgbClr val="31407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10881360" y="4480560"/>
            <a:ext cx="2377440" cy="2377440"/>
          </a:xfrm>
          <a:prstGeom prst="ellipse">
            <a:avLst/>
          </a:prstGeom>
          <a:solidFill>
            <a:srgbClr val="00B0DB">
              <a:alpha val="22000"/>
            </a:srgbClr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NÁVRH NA SCHVÁLENÍ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691640"/>
            <a:ext cx="104241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 </a:t>
            </a:r>
            <a:r>
              <a:rPr lang="en-US" sz="6000" b="1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týdnů</a:t>
            </a: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přinesu hotový plán, jak dělat svou práci </a:t>
            </a:r>
            <a:r>
              <a:rPr lang="en-US" sz="6000" b="1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efektivněji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77240" y="3794760"/>
            <a:ext cx="685800" cy="41148"/>
          </a:xfrm>
          <a:prstGeom prst="rect">
            <a:avLst/>
          </a:prstGeom>
          <a:solidFill>
            <a:srgbClr val="00B0DB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777240" y="40690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9D2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Akademie Job Crafting 2.0   |   20. října až 1. prosince 2026   |   2 hodiny týdně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58064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E9A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Podklad pro rozhodnutí o úhradě z rozpočtu na vzdělávání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02920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chci vyřešit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207008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Čtyři věci, na které v běžném provozu nemám metodu ani čas.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77240" y="1965960"/>
            <a:ext cx="5097780" cy="1691640"/>
          </a:xfrm>
          <a:prstGeom prst="roundRect">
            <a:avLst>
              <a:gd name="adj" fmla="val 5405"/>
            </a:avLst>
          </a:prstGeom>
          <a:solidFill>
            <a:srgbClr val="F2F5FB"/>
          </a:solidFill>
          <a:ln/>
        </p:spPr>
      </p:sp>
      <p:sp>
        <p:nvSpPr>
          <p:cNvPr id="5" name="Shape 3"/>
          <p:cNvSpPr/>
          <p:nvPr/>
        </p:nvSpPr>
        <p:spPr>
          <a:xfrm>
            <a:off x="1143000" y="2350008"/>
            <a:ext cx="201168" cy="201168"/>
          </a:xfrm>
          <a:prstGeom prst="ellipse">
            <a:avLst/>
          </a:prstGeom>
          <a:solidFill>
            <a:srgbClr val="00B0D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508760" y="2258568"/>
            <a:ext cx="40005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Rutina, kterou dělám ručně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508760" y="2743200"/>
            <a:ext cx="39090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Opakované úkoly, které mi berou kapacitu a nikam neposouvají výsledek.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286500" y="1965960"/>
            <a:ext cx="5097780" cy="1691640"/>
          </a:xfrm>
          <a:prstGeom prst="roundRect">
            <a:avLst>
              <a:gd name="adj" fmla="val 5405"/>
            </a:avLst>
          </a:prstGeom>
          <a:solidFill>
            <a:srgbClr val="F2F5FB"/>
          </a:solidFill>
          <a:ln/>
        </p:spPr>
      </p:sp>
      <p:sp>
        <p:nvSpPr>
          <p:cNvPr id="9" name="Shape 7"/>
          <p:cNvSpPr/>
          <p:nvPr/>
        </p:nvSpPr>
        <p:spPr>
          <a:xfrm>
            <a:off x="6652260" y="2350008"/>
            <a:ext cx="201168" cy="201168"/>
          </a:xfrm>
          <a:prstGeom prst="ellipse">
            <a:avLst/>
          </a:prstGeom>
          <a:solidFill>
            <a:srgbClr val="00B0D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018020" y="2258568"/>
            <a:ext cx="40005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používám nahodile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018020" y="2743200"/>
            <a:ext cx="39090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Umím s ní pracovat, ale nemám postupy, které bych mohl/a opakovat každý týden.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777240" y="4023360"/>
            <a:ext cx="5097780" cy="1691640"/>
          </a:xfrm>
          <a:prstGeom prst="roundRect">
            <a:avLst>
              <a:gd name="adj" fmla="val 5405"/>
            </a:avLst>
          </a:prstGeom>
          <a:solidFill>
            <a:srgbClr val="F2F5FB"/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4407408"/>
            <a:ext cx="201168" cy="201168"/>
          </a:xfrm>
          <a:prstGeom prst="ellipse">
            <a:avLst/>
          </a:prstGeom>
          <a:solidFill>
            <a:srgbClr val="00B0D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508760" y="4315968"/>
            <a:ext cx="40005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Priority řeším operativně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508760" y="4800600"/>
            <a:ext cx="39090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Chybí mi přehled o tom, které z mých činností přinášejí firmě nejvíc.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286500" y="4023360"/>
            <a:ext cx="5097780" cy="1691640"/>
          </a:xfrm>
          <a:prstGeom prst="roundRect">
            <a:avLst>
              <a:gd name="adj" fmla="val 5405"/>
            </a:avLst>
          </a:prstGeom>
          <a:solidFill>
            <a:srgbClr val="F2F5FB"/>
          </a:solidFill>
          <a:ln/>
        </p:spPr>
      </p:sp>
      <p:sp>
        <p:nvSpPr>
          <p:cNvPr id="17" name="Shape 15"/>
          <p:cNvSpPr/>
          <p:nvPr/>
        </p:nvSpPr>
        <p:spPr>
          <a:xfrm>
            <a:off x="6652260" y="4407408"/>
            <a:ext cx="201168" cy="201168"/>
          </a:xfrm>
          <a:prstGeom prst="ellipse">
            <a:avLst/>
          </a:prstGeom>
          <a:solidFill>
            <a:srgbClr val="00B0DB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018020" y="4315968"/>
            <a:ext cx="40005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Nápady na změnu končí u mě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018020" y="4800600"/>
            <a:ext cx="39090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Vím, co by šlo dělat jinak, ale neumím to podložit daty a obhájit.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10835640" y="629107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B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02920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je Job Crafting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207008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Metoda, jak si upravit vlastní práci uvnitř současné pozice.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77240" y="2011680"/>
            <a:ext cx="3322320" cy="2286000"/>
          </a:xfrm>
          <a:prstGeom prst="roundRect">
            <a:avLst>
              <a:gd name="adj" fmla="val 4000"/>
            </a:avLst>
          </a:prstGeom>
          <a:solidFill>
            <a:srgbClr val="F2F5FB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161288" y="2377440"/>
            <a:ext cx="2554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Úprava uvnitř role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1161288" y="2926080"/>
            <a:ext cx="255422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Pozice, popis práce ani organizační struktura se nemění. Mění se způsob, jakým svou práci dělám.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19600" y="2011680"/>
            <a:ext cx="3322320" cy="2286000"/>
          </a:xfrm>
          <a:prstGeom prst="roundRect">
            <a:avLst>
              <a:gd name="adj" fmla="val 4000"/>
            </a:avLst>
          </a:prstGeom>
          <a:solidFill>
            <a:srgbClr val="F2F5F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803648" y="2377440"/>
            <a:ext cx="2554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Jasný postup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4803648" y="2926080"/>
            <a:ext cx="255422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vlastních činností, výběr toho, co upravit, a plán zavedení do praxe.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61960" y="2011680"/>
            <a:ext cx="3322320" cy="2286000"/>
          </a:xfrm>
          <a:prstGeom prst="roundRect">
            <a:avLst>
              <a:gd name="adj" fmla="val 4000"/>
            </a:avLst>
          </a:prstGeom>
          <a:solidFill>
            <a:srgbClr val="F2F5F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446008" y="2377440"/>
            <a:ext cx="2554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Změny se domlouvají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8446008" y="2926080"/>
            <a:ext cx="255422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Každou úpravu si předem odsouhlasím s vámi. Nic se neděje mimo dohodu.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77240" y="4709160"/>
            <a:ext cx="10607040" cy="1143000"/>
          </a:xfrm>
          <a:prstGeom prst="roundRect">
            <a:avLst>
              <a:gd name="adj" fmla="val 8000"/>
            </a:avLst>
          </a:prstGeom>
          <a:solidFill>
            <a:srgbClr val="26336E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161288" y="49377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Mantinely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161288" y="5257800"/>
            <a:ext cx="98389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DE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Crafting neslouží k výběru úkolů, kterých se chci zbavit. Cílem je dělat současnou práci rychleji a s vyšším přínosem pro tým.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10835640" y="629107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B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02920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přinesu zpátky do práce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207008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Šest konkrétních výstupů, se kterými 1. prosince odcházím.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77240" y="2075688"/>
            <a:ext cx="384048" cy="384048"/>
          </a:xfrm>
          <a:prstGeom prst="ellipse">
            <a:avLst/>
          </a:prstGeom>
          <a:solidFill>
            <a:srgbClr val="00B0DB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77240" y="20756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344168" y="2039112"/>
            <a:ext cx="45079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vlastních činností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1344168" y="2468880"/>
            <a:ext cx="4507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Přehled, co mi bere čas a co přináší nejvíc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309360" y="2075688"/>
            <a:ext cx="384048" cy="384048"/>
          </a:xfrm>
          <a:prstGeom prst="ellipse">
            <a:avLst/>
          </a:prstGeom>
          <a:solidFill>
            <a:srgbClr val="00B0D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309360" y="20756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6876288" y="2039112"/>
            <a:ext cx="45079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AI asistentů pro mou pozici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6876288" y="2468880"/>
            <a:ext cx="4507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Postavené na mých reálných úkolech, ne na ukázkách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777240" y="3511296"/>
            <a:ext cx="384048" cy="384048"/>
          </a:xfrm>
          <a:prstGeom prst="ellipse">
            <a:avLst/>
          </a:prstGeom>
          <a:solidFill>
            <a:srgbClr val="00B0D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77240" y="35112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344168" y="3474720"/>
            <a:ext cx="45079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Návrh úprav role, obhájený nanečisto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1344168" y="3904488"/>
            <a:ext cx="4507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11. v Praze před skupinou a lektory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309360" y="3511296"/>
            <a:ext cx="384048" cy="384048"/>
          </a:xfrm>
          <a:prstGeom prst="ellipse">
            <a:avLst/>
          </a:prstGeom>
          <a:solidFill>
            <a:srgbClr val="00B0D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309360" y="35112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876288" y="3474720"/>
            <a:ext cx="45079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Osobní JobCrafting Profil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6876288" y="3904488"/>
            <a:ext cx="4507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Zpracuje Jakub Vopálka: silné stránky a směr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777240" y="4946904"/>
            <a:ext cx="384048" cy="384048"/>
          </a:xfrm>
          <a:prstGeom prst="ellipse">
            <a:avLst/>
          </a:prstGeom>
          <a:solidFill>
            <a:srgbClr val="00B0DB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77240" y="49469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344168" y="4910328"/>
            <a:ext cx="45079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Vlastní jednoduchý AI nástroj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1344168" y="5340096"/>
            <a:ext cx="4507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Postavený bez programování v modulu 4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6309360" y="4946904"/>
            <a:ext cx="384048" cy="384048"/>
          </a:xfrm>
          <a:prstGeom prst="ellipse">
            <a:avLst/>
          </a:prstGeom>
          <a:solidFill>
            <a:srgbClr val="00B0DB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309360" y="49469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6876288" y="4910328"/>
            <a:ext cx="45079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Plán, jak změny udržet</a:t>
            </a:r>
            <a:endParaRPr lang="en-US" sz="1700" dirty="0"/>
          </a:p>
        </p:txBody>
      </p:sp>
      <p:sp>
        <p:nvSpPr>
          <p:cNvPr id="27" name="Text 25"/>
          <p:cNvSpPr txBox="1"/>
          <p:nvPr/>
        </p:nvSpPr>
        <p:spPr>
          <a:xfrm>
            <a:off x="6876288" y="5340096"/>
            <a:ext cx="4507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Jak předejít přetížení a návratu k původní rutině</a:t>
            </a:r>
            <a:endParaRPr lang="en-US" sz="1350" dirty="0"/>
          </a:p>
        </p:txBody>
      </p:sp>
      <p:sp>
        <p:nvSpPr>
          <p:cNvPr id="28" name="Text 26"/>
          <p:cNvSpPr txBox="1"/>
          <p:nvPr/>
        </p:nvSpPr>
        <p:spPr>
          <a:xfrm>
            <a:off x="10835640" y="629107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B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02920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Jak se změní moje práce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207008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Stav dnes a stav po absolvování programu.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1051560" y="169164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DNES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720840" y="169164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PROGRAMU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777240" y="2148840"/>
            <a:ext cx="4663440" cy="566928"/>
          </a:xfrm>
          <a:prstGeom prst="roundRect">
            <a:avLst>
              <a:gd name="adj" fmla="val 12903"/>
            </a:avLst>
          </a:prstGeom>
          <a:solidFill>
            <a:srgbClr val="F2F5F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51560" y="2148840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Rutinní úkoly dělám ručně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5696712" y="2148840"/>
            <a:ext cx="731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446520" y="2148840"/>
            <a:ext cx="5669280" cy="566928"/>
          </a:xfrm>
          <a:prstGeom prst="roundRect">
            <a:avLst>
              <a:gd name="adj" fmla="val 12903"/>
            </a:avLst>
          </a:prstGeom>
          <a:solidFill>
            <a:srgbClr val="26336E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720840" y="2148840"/>
            <a:ext cx="5212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Část přebírají AI asistenti, které si postavím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77240" y="2862072"/>
            <a:ext cx="4663440" cy="566928"/>
          </a:xfrm>
          <a:prstGeom prst="roundRect">
            <a:avLst>
              <a:gd name="adj" fmla="val 12903"/>
            </a:avLst>
          </a:prstGeom>
          <a:solidFill>
            <a:srgbClr val="F2F5FB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051560" y="2862072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používám nahodile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696712" y="2862072"/>
            <a:ext cx="731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446520" y="2862072"/>
            <a:ext cx="5669280" cy="566928"/>
          </a:xfrm>
          <a:prstGeom prst="roundRect">
            <a:avLst>
              <a:gd name="adj" fmla="val 12903"/>
            </a:avLst>
          </a:prstGeom>
          <a:solidFill>
            <a:srgbClr val="26336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720840" y="2862072"/>
            <a:ext cx="5212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Opakovatelné postupy pro moje běžné úkoly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77240" y="3575304"/>
            <a:ext cx="4663440" cy="566928"/>
          </a:xfrm>
          <a:prstGeom prst="roundRect">
            <a:avLst>
              <a:gd name="adj" fmla="val 12903"/>
            </a:avLst>
          </a:prstGeom>
          <a:solidFill>
            <a:srgbClr val="F2F5F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51560" y="3575304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Priority řeším operativně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5696712" y="3575304"/>
            <a:ext cx="731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6446520" y="3575304"/>
            <a:ext cx="5669280" cy="566928"/>
          </a:xfrm>
          <a:prstGeom prst="roundRect">
            <a:avLst>
              <a:gd name="adj" fmla="val 12903"/>
            </a:avLst>
          </a:prstGeom>
          <a:solidFill>
            <a:srgbClr val="26336E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720840" y="3575304"/>
            <a:ext cx="5212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Přehled činností a jasné pořadí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777240" y="4288536"/>
            <a:ext cx="4663440" cy="566928"/>
          </a:xfrm>
          <a:prstGeom prst="roundRect">
            <a:avLst>
              <a:gd name="adj" fmla="val 12903"/>
            </a:avLst>
          </a:prstGeom>
          <a:solidFill>
            <a:srgbClr val="F2F5FB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51560" y="4288536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Nápady na změnu končí u mě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5696712" y="4288536"/>
            <a:ext cx="731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6446520" y="4288536"/>
            <a:ext cx="5669280" cy="566928"/>
          </a:xfrm>
          <a:prstGeom prst="roundRect">
            <a:avLst>
              <a:gd name="adj" fmla="val 12903"/>
            </a:avLst>
          </a:prstGeom>
          <a:solidFill>
            <a:srgbClr val="26336E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720840" y="4288536"/>
            <a:ext cx="5212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Návrh, který dokážu obhájit daty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777240" y="5001768"/>
            <a:ext cx="4663440" cy="566928"/>
          </a:xfrm>
          <a:prstGeom prst="roundRect">
            <a:avLst>
              <a:gd name="adj" fmla="val 12903"/>
            </a:avLst>
          </a:prstGeom>
          <a:solidFill>
            <a:srgbClr val="F2F5FB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1051560" y="5001768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Obecný rozvoj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5696712" y="5001768"/>
            <a:ext cx="731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6446520" y="5001768"/>
            <a:ext cx="5669280" cy="566928"/>
          </a:xfrm>
          <a:prstGeom prst="roundRect">
            <a:avLst>
              <a:gd name="adj" fmla="val 12903"/>
            </a:avLst>
          </a:prstGeom>
          <a:solidFill>
            <a:srgbClr val="26336E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6720840" y="5001768"/>
            <a:ext cx="5212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Konkrétní úpravy mé současné role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10835640" y="629107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B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02920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a termíny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207008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Šest online modulů po dvou hodinách a jedno živé setkání v Praze.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960120" y="1920240"/>
            <a:ext cx="8686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20. 10.</a:t>
            </a:r>
            <a:endParaRPr lang="en-US" sz="1350" dirty="0"/>
          </a:p>
        </p:txBody>
      </p:sp>
      <p:sp>
        <p:nvSpPr>
          <p:cNvPr id="5" name="Text 3"/>
          <p:cNvSpPr txBox="1"/>
          <p:nvPr/>
        </p:nvSpPr>
        <p:spPr>
          <a:xfrm>
            <a:off x="1874520" y="1920240"/>
            <a:ext cx="1371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3291840" y="1920240"/>
            <a:ext cx="57607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Crafting: audit vlastních činností a první úpravy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960120" y="2418588"/>
            <a:ext cx="8686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27. 10.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1874520" y="2418588"/>
            <a:ext cx="1371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3291840" y="2418588"/>
            <a:ext cx="57607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AI asistentů pro mou profesi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960120" y="2916936"/>
            <a:ext cx="8686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3. 11.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1874520" y="2916936"/>
            <a:ext cx="1371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3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3291840" y="2916936"/>
            <a:ext cx="57607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Jak vysvětlit a obhájit navrhovanou změnu, data jako argument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777240" y="3415284"/>
            <a:ext cx="8229600" cy="429768"/>
          </a:xfrm>
          <a:prstGeom prst="roundRect">
            <a:avLst>
              <a:gd name="adj" fmla="val 12766"/>
            </a:avLst>
          </a:prstGeom>
          <a:solidFill>
            <a:srgbClr val="E3F6FC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960120" y="3415284"/>
            <a:ext cx="8686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10. 11.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1874520" y="3415284"/>
            <a:ext cx="1371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Živě v Praze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3291840" y="3415284"/>
            <a:ext cx="57607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Obhajoba návrhu nanečisto a zpětná vazba (Opero, Praha 1)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960120" y="3913632"/>
            <a:ext cx="8686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18. 11.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1874520" y="3913632"/>
            <a:ext cx="1371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4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3291840" y="3913632"/>
            <a:ext cx="57607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Pokročilá AI: vlastní opakovatelné postupy a jednoduchý nástroj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60120" y="4411980"/>
            <a:ext cx="8686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24. 11.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1874520" y="4411980"/>
            <a:ext cx="1371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5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3291840" y="4411980"/>
            <a:ext cx="57607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Jak prosadit a ukotvit změnu v praxi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960120" y="4910328"/>
            <a:ext cx="8686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1. 12.</a:t>
            </a:r>
            <a:endParaRPr lang="en-US" sz="1350" dirty="0"/>
          </a:p>
        </p:txBody>
      </p:sp>
      <p:sp>
        <p:nvSpPr>
          <p:cNvPr id="24" name="Text 22"/>
          <p:cNvSpPr txBox="1"/>
          <p:nvPr/>
        </p:nvSpPr>
        <p:spPr>
          <a:xfrm>
            <a:off x="1874520" y="4910328"/>
            <a:ext cx="1371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6</a:t>
            </a:r>
            <a:endParaRPr lang="en-US" sz="1350" dirty="0"/>
          </a:p>
        </p:txBody>
      </p:sp>
      <p:sp>
        <p:nvSpPr>
          <p:cNvPr id="25" name="Text 23"/>
          <p:cNvSpPr txBox="1"/>
          <p:nvPr/>
        </p:nvSpPr>
        <p:spPr>
          <a:xfrm>
            <a:off x="3291840" y="4910328"/>
            <a:ext cx="57607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Jak si změnu udržet a předejít přetížení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9464040" y="1920240"/>
            <a:ext cx="1920240" cy="1828800"/>
          </a:xfrm>
          <a:prstGeom prst="roundRect">
            <a:avLst>
              <a:gd name="adj" fmla="val 5000"/>
            </a:avLst>
          </a:prstGeom>
          <a:solidFill>
            <a:srgbClr val="26336E"/>
          </a:solidFill>
          <a:ln/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9464040" y="214884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h</a:t>
            </a:r>
            <a:endParaRPr lang="en-US" sz="5400" dirty="0"/>
          </a:p>
        </p:txBody>
      </p:sp>
      <p:sp>
        <p:nvSpPr>
          <p:cNvPr id="28" name="Text 26"/>
          <p:cNvSpPr txBox="1"/>
          <p:nvPr/>
        </p:nvSpPr>
        <p:spPr>
          <a:xfrm>
            <a:off x="9464040" y="29718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C9D2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týdně po dobu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C9D2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týdnů</a:t>
            </a:r>
            <a:endParaRPr lang="en-US" sz="1250" dirty="0"/>
          </a:p>
        </p:txBody>
      </p:sp>
      <p:sp>
        <p:nvSpPr>
          <p:cNvPr id="29" name="Text 27"/>
          <p:cNvSpPr txBox="1"/>
          <p:nvPr/>
        </p:nvSpPr>
        <p:spPr>
          <a:xfrm>
            <a:off x="9464040" y="3931920"/>
            <a:ext cx="1920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Krátké bloky 9:00 až 11:00, zbytek dne běží běžná agenda. Mezi moduly zavádím změny rovnou do praxe, takže první výsledky jsou vidět už v průběhu. Záznamy a materiály zůstávají dostupné neomezeně.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10835640" y="629107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B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02920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Kdo program vede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77240" y="1371600"/>
            <a:ext cx="5074920" cy="3063240"/>
          </a:xfrm>
          <a:prstGeom prst="roundRect">
            <a:avLst>
              <a:gd name="adj" fmla="val 2985"/>
            </a:avLst>
          </a:prstGeom>
          <a:solidFill>
            <a:srgbClr val="F2F5FB"/>
          </a:solidFill>
          <a:ln/>
        </p:spPr>
      </p:sp>
      <p:pic>
        <p:nvPicPr>
          <p:cNvPr id="4" name="Image 0" descr="ava_barbor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8720" y="1755648"/>
            <a:ext cx="1143000" cy="11430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560320" y="182880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Barbora Brabcová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560320" y="2304288"/>
            <a:ext cx="2971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Zakladatelka Akademie, specialistka na Job Crafting a AI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1188720" y="3200400"/>
            <a:ext cx="4251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let praxe v nákupu, vedení lidí a optimalizaci procesů v mezinárodních koncernech. Přednáší na Západočeské univerzitě. Vyškolila přes 4 800 profesionálů v zavádění AI do každodenní práce.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6309360" y="1371600"/>
            <a:ext cx="5074920" cy="3063240"/>
          </a:xfrm>
          <a:prstGeom prst="roundRect">
            <a:avLst>
              <a:gd name="adj" fmla="val 2985"/>
            </a:avLst>
          </a:prstGeom>
          <a:solidFill>
            <a:srgbClr val="F2F5FB"/>
          </a:solidFill>
          <a:ln/>
        </p:spPr>
      </p:sp>
      <p:pic>
        <p:nvPicPr>
          <p:cNvPr id="9" name="Image 1" descr="ava_jakub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840" y="1755648"/>
            <a:ext cx="1143000" cy="11430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092440" y="182880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Jakub Vopálka</a:t>
            </a:r>
            <a:endParaRPr lang="en-US" sz="2200" dirty="0"/>
          </a:p>
        </p:txBody>
      </p:sp>
      <p:sp>
        <p:nvSpPr>
          <p:cNvPr id="11" name="Text 7"/>
          <p:cNvSpPr txBox="1"/>
          <p:nvPr/>
        </p:nvSpPr>
        <p:spPr>
          <a:xfrm>
            <a:off x="8092440" y="2304288"/>
            <a:ext cx="2971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Mentální trenér a mindset kouč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6720840" y="3200400"/>
            <a:ext cx="4251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Přes 17 let praxe na manažerských pozicích. Vede část o práci se strachem a pochybnostmi a zpracovává osobní JobCrafting Profil každému účastníkovi varianty PRO.</a:t>
            </a:r>
            <a:endParaRPr lang="en-US" sz="1350" dirty="0"/>
          </a:p>
        </p:txBody>
      </p:sp>
      <p:sp>
        <p:nvSpPr>
          <p:cNvPr id="13" name="Text 9"/>
          <p:cNvSpPr txBox="1"/>
          <p:nvPr/>
        </p:nvSpPr>
        <p:spPr>
          <a:xfrm>
            <a:off x="777240" y="47091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Firmy, které u nás školí své lidi</a:t>
            </a:r>
            <a:endParaRPr lang="en-US" sz="1200" dirty="0"/>
          </a:p>
        </p:txBody>
      </p:sp>
      <p:pic>
        <p:nvPicPr>
          <p:cNvPr id="14" name="Image 2" descr="logo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60" y="5074920"/>
            <a:ext cx="9601200" cy="1426464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0835640" y="629107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B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02920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říkají absolventi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207008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Zpětná vazba z prvního běhu Akademie.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77240" y="1965960"/>
            <a:ext cx="3322320" cy="3429000"/>
          </a:xfrm>
          <a:prstGeom prst="roundRect">
            <a:avLst>
              <a:gd name="adj" fmla="val 2752"/>
            </a:avLst>
          </a:prstGeom>
          <a:solidFill>
            <a:srgbClr val="F2F5FB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1161288" y="2313432"/>
            <a:ext cx="246888" cy="246888"/>
          </a:xfrm>
          <a:prstGeom prst="star5">
            <a:avLst/>
          </a:prstGeom>
          <a:solidFill>
            <a:srgbClr val="F5B30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463040" y="2313432"/>
            <a:ext cx="246888" cy="246888"/>
          </a:xfrm>
          <a:prstGeom prst="star5">
            <a:avLst/>
          </a:prstGeom>
          <a:solidFill>
            <a:srgbClr val="F5B301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1764792" y="2313432"/>
            <a:ext cx="246888" cy="246888"/>
          </a:xfrm>
          <a:prstGeom prst="star5">
            <a:avLst/>
          </a:prstGeom>
          <a:solidFill>
            <a:srgbClr val="F5B301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2066544" y="2313432"/>
            <a:ext cx="246888" cy="246888"/>
          </a:xfrm>
          <a:prstGeom prst="star5">
            <a:avLst/>
          </a:prstGeom>
          <a:solidFill>
            <a:srgbClr val="F5B301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2368296" y="2313432"/>
            <a:ext cx="246888" cy="246888"/>
          </a:xfrm>
          <a:prstGeom prst="star5">
            <a:avLst/>
          </a:prstGeom>
          <a:solidFill>
            <a:srgbClr val="F5B301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1161288" y="2651760"/>
            <a:ext cx="255422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Akademie mi jednoznačně pomohla se zastavit. Zrevidovat své pracovní činnosti, nahlédnout na svou pracovní pozici z nadhledu (...) zefektivnit svou operativu pomocí AI nástrojů.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161288" y="4617720"/>
            <a:ext cx="25542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Gabriela Kmečová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161288" y="4919472"/>
            <a:ext cx="25542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Specialistka interní komunikace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419600" y="1965960"/>
            <a:ext cx="3322320" cy="3429000"/>
          </a:xfrm>
          <a:prstGeom prst="roundRect">
            <a:avLst>
              <a:gd name="adj" fmla="val 2752"/>
            </a:avLst>
          </a:prstGeom>
          <a:solidFill>
            <a:srgbClr val="26336E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4803648" y="2313432"/>
            <a:ext cx="246888" cy="246888"/>
          </a:xfrm>
          <a:prstGeom prst="star5">
            <a:avLst/>
          </a:prstGeom>
          <a:solidFill>
            <a:srgbClr val="F5B301"/>
          </a:solidFill>
          <a:ln/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5105400" y="2313432"/>
            <a:ext cx="246888" cy="246888"/>
          </a:xfrm>
          <a:prstGeom prst="star5">
            <a:avLst/>
          </a:prstGeom>
          <a:solidFill>
            <a:srgbClr val="F5B301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5407152" y="2313432"/>
            <a:ext cx="246888" cy="246888"/>
          </a:xfrm>
          <a:prstGeom prst="star5">
            <a:avLst/>
          </a:prstGeom>
          <a:solidFill>
            <a:srgbClr val="F5B301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5708904" y="2313432"/>
            <a:ext cx="246888" cy="246888"/>
          </a:xfrm>
          <a:prstGeom prst="star5">
            <a:avLst/>
          </a:prstGeom>
          <a:solidFill>
            <a:srgbClr val="F5B301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6010656" y="2313432"/>
            <a:ext cx="246888" cy="246888"/>
          </a:xfrm>
          <a:prstGeom prst="star5">
            <a:avLst/>
          </a:prstGeom>
          <a:solidFill>
            <a:srgbClr val="F5B301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4803648" y="2651760"/>
            <a:ext cx="255422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E4EA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Akadémia s Bárou a Jakubom bola jedna z najlepších investícií (časových aj finančných) za posledné roky a som vďačná za skvelé rady, tipy a podporu.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4803648" y="4617720"/>
            <a:ext cx="25542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Soňa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4803648" y="4919472"/>
            <a:ext cx="25542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FA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Majitelka firmy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8061960" y="1965960"/>
            <a:ext cx="3322320" cy="3429000"/>
          </a:xfrm>
          <a:prstGeom prst="roundRect">
            <a:avLst>
              <a:gd name="adj" fmla="val 2752"/>
            </a:avLst>
          </a:prstGeom>
          <a:solidFill>
            <a:srgbClr val="F2F5FB"/>
          </a:solidFill>
          <a:ln/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8446008" y="2313432"/>
            <a:ext cx="246888" cy="246888"/>
          </a:xfrm>
          <a:prstGeom prst="star5">
            <a:avLst/>
          </a:prstGeom>
          <a:solidFill>
            <a:srgbClr val="F5B301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8747760" y="2313432"/>
            <a:ext cx="246888" cy="246888"/>
          </a:xfrm>
          <a:prstGeom prst="star5">
            <a:avLst/>
          </a:prstGeom>
          <a:solidFill>
            <a:srgbClr val="F5B301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9049512" y="2313432"/>
            <a:ext cx="246888" cy="246888"/>
          </a:xfrm>
          <a:prstGeom prst="star5">
            <a:avLst/>
          </a:prstGeom>
          <a:solidFill>
            <a:srgbClr val="F5B301"/>
          </a:solidFill>
          <a:ln/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9351264" y="2313432"/>
            <a:ext cx="246888" cy="246888"/>
          </a:xfrm>
          <a:prstGeom prst="star5">
            <a:avLst/>
          </a:prstGeom>
          <a:solidFill>
            <a:srgbClr val="F5B301"/>
          </a:solidFill>
          <a:ln/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9653016" y="2313432"/>
            <a:ext cx="246888" cy="246888"/>
          </a:xfrm>
          <a:prstGeom prst="star5">
            <a:avLst/>
          </a:prstGeom>
          <a:solidFill>
            <a:srgbClr val="F5B301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8446008" y="2651760"/>
            <a:ext cx="255422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Mnohem více automatizuji svou práci, vyrábím úžasné AI prezentace, rychle, efektivně. (...) Někdy mám pocit, že už skoro za každou činností vidím asistenta, agenta.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8446008" y="4617720"/>
            <a:ext cx="25542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Vladislava Hadová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8446008" y="4919472"/>
            <a:ext cx="25542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Lektorka angličtiny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10835640" y="629107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B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02920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Investice a co za ni firma dostane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207008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Obě varianty lze uhradit fakturou z rozpočtu na vzdělávání.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77240" y="1920240"/>
            <a:ext cx="3703320" cy="3429000"/>
          </a:xfrm>
          <a:prstGeom prst="roundRect">
            <a:avLst>
              <a:gd name="adj" fmla="val 3200"/>
            </a:avLst>
          </a:prstGeom>
          <a:solidFill>
            <a:srgbClr val="26336E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1143000" y="214884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DOPORUČENÁ VARIANTA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242316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288036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14 990 </a:t>
            </a:r>
            <a:pPr indent="0" marL="0">
              <a:buNone/>
            </a:pPr>
            <a:r>
              <a:rPr lang="en-US" sz="1700" dirty="0">
                <a:solidFill>
                  <a:srgbClr val="C9D2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Kč</a:t>
            </a:r>
            <a:endParaRPr lang="en-US" sz="3800" dirty="0"/>
          </a:p>
        </p:txBody>
      </p:sp>
      <p:sp>
        <p:nvSpPr>
          <p:cNvPr id="8" name="Text 6"/>
          <p:cNvSpPr txBox="1"/>
          <p:nvPr/>
        </p:nvSpPr>
        <p:spPr>
          <a:xfrm>
            <a:off x="1143000" y="35204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FA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běžná cena 19 990 Kč, zvýhodnění platí do 21. 9. 2026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4023360"/>
            <a:ext cx="3017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DE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Celý program a všech 6 výstupů, navíc osobní JobCrafting Profil, individuální mentoring 60 minut a bonusový workshop AI asistentů.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754880" y="1920240"/>
            <a:ext cx="3200400" cy="34290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5875">
            <a:solidFill>
              <a:srgbClr val="DDE3F0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5074920" y="214884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NIŽŠÍ VARIANTA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242316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288036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8 900 </a:t>
            </a:r>
            <a:pPr indent="0" marL="0">
              <a:buNone/>
            </a:pPr>
            <a:r>
              <a:rPr lang="en-US" sz="170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Kč</a:t>
            </a:r>
            <a:endParaRPr lang="en-US" sz="38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35204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A2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běžná cena 14 990 Kč, zvýhodnění platí do 21. 9. 2026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5074920" y="402336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Všech 6 modulů i živé setkání. Bez osobního JobCrafting Profilu, bez mentoringu a bez bonusového workshopu.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275320" y="1920240"/>
            <a:ext cx="3108960" cy="3429000"/>
          </a:xfrm>
          <a:prstGeom prst="roundRect">
            <a:avLst>
              <a:gd name="adj" fmla="val 3529"/>
            </a:avLst>
          </a:prstGeom>
          <a:solidFill>
            <a:srgbClr val="F2F5F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595360" y="2194560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633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Jak lze efekt ověřit po 90 dnech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595360" y="2834640"/>
            <a:ext cx="2514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čas ušetřený na konkrétních opakovaných úkolech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počet činností převedených na AI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počet úprav role zavedených do praxe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5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dohodnutý ukazatel relevantní pro mou pozici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777240" y="629107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AFB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Přihlášku i fakturaci vyřídím osobně, firmu to nestojí žádnou administrativu.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10835640" y="629107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B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633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4206240"/>
            <a:ext cx="4023360" cy="4023360"/>
          </a:xfrm>
          <a:prstGeom prst="ellipse">
            <a:avLst/>
          </a:prstGeom>
          <a:solidFill>
            <a:srgbClr val="31407F"/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777240" y="685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schvalujete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FA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Jedna stránka, ze které se dá rozhodnout.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77240" y="2295144"/>
            <a:ext cx="237744" cy="237744"/>
          </a:xfrm>
          <a:prstGeom prst="ellipse">
            <a:avLst/>
          </a:prstGeom>
          <a:solidFill>
            <a:srgbClr val="00B0DB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1280160" y="214884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520440" y="2148840"/>
            <a:ext cx="7680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Akademie Job Crafting 2.0, varianta PRO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77240" y="2953512"/>
            <a:ext cx="237744" cy="237744"/>
          </a:xfrm>
          <a:prstGeom prst="ellipse">
            <a:avLst/>
          </a:prstGeom>
          <a:solidFill>
            <a:srgbClr val="00B0DB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1280160" y="2807208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Termín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3520440" y="2807208"/>
            <a:ext cx="7680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20. října až 1. prosince 2026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777240" y="3611880"/>
            <a:ext cx="237744" cy="237744"/>
          </a:xfrm>
          <a:prstGeom prst="ellipse">
            <a:avLst/>
          </a:prstGeom>
          <a:solidFill>
            <a:srgbClr val="00B0DB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1280160" y="3465576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Čas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520440" y="3465576"/>
            <a:ext cx="7680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hodiny týdně po dobu 6 týdnů, vždy 9:00 až 11:00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777240" y="4270248"/>
            <a:ext cx="237744" cy="237744"/>
          </a:xfrm>
          <a:prstGeom prst="ellipse">
            <a:avLst/>
          </a:prstGeom>
          <a:solidFill>
            <a:srgbClr val="00B0DB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280160" y="4123944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Cena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3520440" y="4123944"/>
            <a:ext cx="7680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14 990 Kč při přihlášení do 21. 9. 2026 (běžně 19 990 Kč)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77240" y="4928616"/>
            <a:ext cx="237744" cy="237744"/>
          </a:xfrm>
          <a:prstGeom prst="ellipse">
            <a:avLst/>
          </a:prstGeom>
          <a:solidFill>
            <a:srgbClr val="00B0DB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1280160" y="4782312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B0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Výstup pro firmu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3520440" y="4782312"/>
            <a:ext cx="7680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Návrh úprav mé role, portfolio AI asistentů a plán zavedení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777240" y="5532120"/>
            <a:ext cx="10607040" cy="777240"/>
          </a:xfrm>
          <a:prstGeom prst="roundRect">
            <a:avLst>
              <a:gd name="adj" fmla="val 11765"/>
            </a:avLst>
          </a:prstGeom>
          <a:solidFill>
            <a:srgbClr val="00B0DB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1143000" y="5532120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 vás potřebuji jediné: souhlas s úhradou z rozpočtu na vzdělávání. Přihlášku, fakturaci i zařazení do programu vyřídím sám/sama.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Akademie Job Crafting 2.0 - navrh na schvaleni</dc:title>
  <dc:subject>PptxGenJS Presentation</dc:subject>
  <dc:creator>Barbora Brabcova</dc:creator>
  <cp:lastModifiedBy>Barbora Brabcova</cp:lastModifiedBy>
  <cp:revision>1</cp:revision>
  <dcterms:created xsi:type="dcterms:W3CDTF">2026-08-26T14:32:39Z</dcterms:created>
  <dcterms:modified xsi:type="dcterms:W3CDTF">2026-08-26T14:32:39Z</dcterms:modified>
</cp:coreProperties>
</file>