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notesMasterIdLst>
    <p:notesMasterId r:id="rId9"/>
  </p:notesMasterIdLst>
  <p:sldSz cx="14630400" cy="8229600"/>
  <p:notesSz cx="8229600" cy="14630400"/>
  <p:embeddedFontLst>
    <p:embeddedFont>
      <p:font typeface="Outfit Medium"/>
      <p:regular r:id="rId14"/>
    </p:embeddedFont>
    <p:embeddedFont>
      <p:font typeface="Outfit Medium"/>
      <p:regular r:id="rId15"/>
    </p:embeddedFont>
    <p:embeddedFont>
      <p:font typeface="IBM Plex Sans"/>
      <p:regular r:id="rId16"/>
    </p:embeddedFont>
    <p:embeddedFont>
      <p:font typeface="IBM Plex Sans"/>
      <p:regular r:id="rId17"/>
    </p:embeddedFont>
    <p:embeddedFont>
      <p:font typeface="IBM Plex Sans"/>
      <p:regular r:id="rId18"/>
    </p:embeddedFont>
    <p:embeddedFont>
      <p:font typeface="IBM Plex Sans"/>
      <p:regular r:id="rId19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4" Type="http://schemas.openxmlformats.org/officeDocument/2006/relationships/font" Target="fonts/font1.fntdata"/><Relationship Id="rId15" Type="http://schemas.openxmlformats.org/officeDocument/2006/relationships/font" Target="fonts/font2.fntdata"/><Relationship Id="rId16" Type="http://schemas.openxmlformats.org/officeDocument/2006/relationships/font" Target="fonts/font3.fntdata"/><Relationship Id="rId17" Type="http://schemas.openxmlformats.org/officeDocument/2006/relationships/font" Target="fonts/font4.fntdata"/><Relationship Id="rId18" Type="http://schemas.openxmlformats.org/officeDocument/2006/relationships/font" Target="fonts/font5.fntdata"/><Relationship Id="rId19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2-1.png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3-1.png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4-1.png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5-1.png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6-1.png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7-1.png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8-1.png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svg"/><Relationship Id="rId4" Type="http://schemas.openxmlformats.org/officeDocument/2006/relationships/image" Target="../media/image-3-4.png"/><Relationship Id="rId5" Type="http://schemas.openxmlformats.org/officeDocument/2006/relationships/image" Target="../media/image-3-5.svg"/><Relationship Id="rId6" Type="http://schemas.openxmlformats.org/officeDocument/2006/relationships/image" Target="../media/image-3-6.png"/><Relationship Id="rId7" Type="http://schemas.openxmlformats.org/officeDocument/2006/relationships/image" Target="../media/image-3-7.svg"/><Relationship Id="rId8" Type="http://schemas.openxmlformats.org/officeDocument/2006/relationships/slideLayout" Target="../slideLayouts/slideLayout4.xml"/><Relationship Id="rId9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svg"/><Relationship Id="rId3" Type="http://schemas.openxmlformats.org/officeDocument/2006/relationships/image" Target="../media/image-4-3.png"/><Relationship Id="rId4" Type="http://schemas.openxmlformats.org/officeDocument/2006/relationships/image" Target="../media/image-4-4.svg"/><Relationship Id="rId5" Type="http://schemas.openxmlformats.org/officeDocument/2006/relationships/image" Target="../media/image-4-5.png"/><Relationship Id="rId6" Type="http://schemas.openxmlformats.org/officeDocument/2006/relationships/image" Target="../media/image-4-6.svg"/><Relationship Id="rId7" Type="http://schemas.openxmlformats.org/officeDocument/2006/relationships/image" Target="../media/image-4-7.png"/><Relationship Id="rId8" Type="http://schemas.openxmlformats.org/officeDocument/2006/relationships/image" Target="../media/image-4-8.svg"/><Relationship Id="rId9" Type="http://schemas.openxmlformats.org/officeDocument/2006/relationships/slideLayout" Target="../slideLayouts/slideLayout5.xml"/><Relationship Id="rId10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227427"/>
            <a:ext cx="677656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Akademie Job Crafting 2.0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27636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Jak podpořit výkonnost a spokojenost našich lidí – a proč to dává smysl pro celou firmu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9257" y="565071"/>
            <a:ext cx="13191887" cy="12842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050"/>
              </a:lnSpc>
              <a:buNone/>
            </a:pPr>
            <a:r>
              <a:rPr lang="en-US" sz="400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Co kdyby naši lidé mohli pracovat efektivněji – a zároveň spokojeněji?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719257" y="2342436"/>
            <a:ext cx="7029926" cy="9861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Většina firem dnes řeší výkonnost, loajalitu a motivaci zaměstnanců. Lidé často neodchází proto, že by je nebavila práce – ale protože v ní </a:t>
            </a:r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666666"/>
                </a:solidFill>
                <a:highlight>
                  <a:srgbClr val="A2B9F9"/>
                </a:highlight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nevidí smysl</a:t>
            </a:r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 nebo nemají možnost ji ovlivnit.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719257" y="3513534"/>
            <a:ext cx="7029926" cy="6574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Job Crafting přináší řešení, které spojuje osobní rozvoj s konkrétními výsledky pro organizaci.</a:t>
            </a:r>
            <a:endParaRPr lang="en-US" sz="160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58056" y="2388632"/>
            <a:ext cx="5660588" cy="566058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68140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0689" y="3271242"/>
            <a:ext cx="5362813" cy="6703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250"/>
              </a:lnSpc>
              <a:buNone/>
            </a:pPr>
            <a:r>
              <a:rPr lang="en-US" sz="420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Co je Job Crafting</a:t>
            </a:r>
            <a:endParaRPr lang="en-US" sz="4200" dirty="0"/>
          </a:p>
        </p:txBody>
      </p:sp>
      <p:sp>
        <p:nvSpPr>
          <p:cNvPr id="4" name="Text 1"/>
          <p:cNvSpPr/>
          <p:nvPr/>
        </p:nvSpPr>
        <p:spPr>
          <a:xfrm>
            <a:off x="750689" y="4263271"/>
            <a:ext cx="13129022" cy="343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Nový přístup k práci, který dává smysl – zaměstnancům i firmě</a:t>
            </a:r>
            <a:endParaRPr lang="en-US" sz="1650" dirty="0"/>
          </a:p>
        </p:txBody>
      </p:sp>
      <p:sp>
        <p:nvSpPr>
          <p:cNvPr id="5" name="Shape 2"/>
          <p:cNvSpPr/>
          <p:nvPr/>
        </p:nvSpPr>
        <p:spPr>
          <a:xfrm>
            <a:off x="750689" y="4847749"/>
            <a:ext cx="4233386" cy="2795707"/>
          </a:xfrm>
          <a:prstGeom prst="roundRect">
            <a:avLst>
              <a:gd name="adj" fmla="val 6906"/>
            </a:avLst>
          </a:prstGeom>
          <a:solidFill>
            <a:srgbClr val="CFDBFC"/>
          </a:solidFill>
          <a:ln w="7620">
            <a:solidFill>
              <a:srgbClr val="B5C1E2"/>
            </a:solidFill>
            <a:prstDash val="solid"/>
          </a:ln>
          <a:effectLst>
            <a:outerShdw sx="100000" sy="100000" kx="0" ky="0" algn="bl" rotWithShape="0" blurRad="0" dist="19050" dir="2700000">
              <a:srgbClr val="b5c1e2">
                <a:alpha val="100000"/>
              </a:srgbClr>
            </a:outerShdw>
          </a:effectLst>
        </p:spPr>
      </p:sp>
      <p:sp>
        <p:nvSpPr>
          <p:cNvPr id="6" name="Shape 3"/>
          <p:cNvSpPr/>
          <p:nvPr/>
        </p:nvSpPr>
        <p:spPr>
          <a:xfrm>
            <a:off x="972741" y="5069800"/>
            <a:ext cx="643533" cy="643533"/>
          </a:xfrm>
          <a:prstGeom prst="roundRect">
            <a:avLst>
              <a:gd name="adj" fmla="val 14207641"/>
            </a:avLst>
          </a:prstGeom>
          <a:solidFill>
            <a:srgbClr val="A2B9F9"/>
          </a:solidFill>
          <a:ln/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9668" y="5246727"/>
            <a:ext cx="289560" cy="28956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72741" y="5927765"/>
            <a:ext cx="3043833" cy="3351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Vědomé přetváření práce</a:t>
            </a:r>
            <a:endParaRPr lang="en-US" sz="2100" dirty="0"/>
          </a:p>
        </p:txBody>
      </p:sp>
      <p:sp>
        <p:nvSpPr>
          <p:cNvPr id="9" name="Text 5"/>
          <p:cNvSpPr/>
          <p:nvPr/>
        </p:nvSpPr>
        <p:spPr>
          <a:xfrm>
            <a:off x="972741" y="6391632"/>
            <a:ext cx="3789283" cy="10297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Zaměstnanec si přizpůsobuje svou práci podle svých silných stránek a hodnot, čímž zvyšuje svou efektivitu</a:t>
            </a:r>
            <a:endParaRPr lang="en-US" sz="1650" dirty="0"/>
          </a:p>
        </p:txBody>
      </p:sp>
      <p:sp>
        <p:nvSpPr>
          <p:cNvPr id="10" name="Shape 6"/>
          <p:cNvSpPr/>
          <p:nvPr/>
        </p:nvSpPr>
        <p:spPr>
          <a:xfrm>
            <a:off x="5198507" y="4847749"/>
            <a:ext cx="4233386" cy="2795707"/>
          </a:xfrm>
          <a:prstGeom prst="roundRect">
            <a:avLst>
              <a:gd name="adj" fmla="val 6906"/>
            </a:avLst>
          </a:prstGeom>
          <a:solidFill>
            <a:srgbClr val="CFDBFC"/>
          </a:solidFill>
          <a:ln w="7620">
            <a:solidFill>
              <a:srgbClr val="B5C1E2"/>
            </a:solidFill>
            <a:prstDash val="solid"/>
          </a:ln>
          <a:effectLst>
            <a:outerShdw sx="100000" sy="100000" kx="0" ky="0" algn="bl" rotWithShape="0" blurRad="0" dist="19050" dir="2700000">
              <a:srgbClr val="b5c1e2">
                <a:alpha val="100000"/>
              </a:srgbClr>
            </a:outerShdw>
          </a:effectLst>
        </p:spPr>
      </p:sp>
      <p:sp>
        <p:nvSpPr>
          <p:cNvPr id="11" name="Shape 7"/>
          <p:cNvSpPr/>
          <p:nvPr/>
        </p:nvSpPr>
        <p:spPr>
          <a:xfrm>
            <a:off x="5420558" y="5069800"/>
            <a:ext cx="643533" cy="643533"/>
          </a:xfrm>
          <a:prstGeom prst="roundRect">
            <a:avLst>
              <a:gd name="adj" fmla="val 14207641"/>
            </a:avLst>
          </a:prstGeom>
          <a:solidFill>
            <a:srgbClr val="A2B9F9"/>
          </a:solidFill>
          <a:ln/>
        </p:spPr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97485" y="5246727"/>
            <a:ext cx="289560" cy="289560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5420558" y="5927765"/>
            <a:ext cx="3097768" cy="3351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Změna přístupu, ne pozice</a:t>
            </a:r>
            <a:endParaRPr lang="en-US" sz="2100" dirty="0"/>
          </a:p>
        </p:txBody>
      </p:sp>
      <p:sp>
        <p:nvSpPr>
          <p:cNvPr id="14" name="Text 9"/>
          <p:cNvSpPr/>
          <p:nvPr/>
        </p:nvSpPr>
        <p:spPr>
          <a:xfrm>
            <a:off x="5420558" y="6391632"/>
            <a:ext cx="3789283" cy="10297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Nejde o reorganizaci týmu – jde o to, jak lidé vnímají a vykonávají svou současnou práci</a:t>
            </a:r>
            <a:endParaRPr lang="en-US" sz="1650" dirty="0"/>
          </a:p>
        </p:txBody>
      </p:sp>
      <p:sp>
        <p:nvSpPr>
          <p:cNvPr id="15" name="Shape 10"/>
          <p:cNvSpPr/>
          <p:nvPr/>
        </p:nvSpPr>
        <p:spPr>
          <a:xfrm>
            <a:off x="9646325" y="4847749"/>
            <a:ext cx="4233386" cy="2795707"/>
          </a:xfrm>
          <a:prstGeom prst="roundRect">
            <a:avLst>
              <a:gd name="adj" fmla="val 6906"/>
            </a:avLst>
          </a:prstGeom>
          <a:solidFill>
            <a:srgbClr val="CFDBFC"/>
          </a:solidFill>
          <a:ln w="7620">
            <a:solidFill>
              <a:srgbClr val="B5C1E2"/>
            </a:solidFill>
            <a:prstDash val="solid"/>
          </a:ln>
          <a:effectLst>
            <a:outerShdw sx="100000" sy="100000" kx="0" ky="0" algn="bl" rotWithShape="0" blurRad="0" dist="19050" dir="2700000">
              <a:srgbClr val="b5c1e2">
                <a:alpha val="100000"/>
              </a:srgbClr>
            </a:outerShdw>
          </a:effectLst>
        </p:spPr>
      </p:sp>
      <p:sp>
        <p:nvSpPr>
          <p:cNvPr id="16" name="Shape 11"/>
          <p:cNvSpPr/>
          <p:nvPr/>
        </p:nvSpPr>
        <p:spPr>
          <a:xfrm>
            <a:off x="9868376" y="5069800"/>
            <a:ext cx="643533" cy="643533"/>
          </a:xfrm>
          <a:prstGeom prst="roundRect">
            <a:avLst>
              <a:gd name="adj" fmla="val 14207641"/>
            </a:avLst>
          </a:prstGeom>
          <a:solidFill>
            <a:srgbClr val="A2B9F9"/>
          </a:solidFill>
          <a:ln/>
        </p:spPr>
      </p:sp>
      <p:pic>
        <p:nvPicPr>
          <p:cNvPr id="17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45303" y="5246727"/>
            <a:ext cx="289560" cy="289560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9868376" y="5927765"/>
            <a:ext cx="2681407" cy="3351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Měřitelné výsledky</a:t>
            </a:r>
            <a:endParaRPr lang="en-US" sz="2100" dirty="0"/>
          </a:p>
        </p:txBody>
      </p:sp>
      <p:sp>
        <p:nvSpPr>
          <p:cNvPr id="19" name="Text 13"/>
          <p:cNvSpPr/>
          <p:nvPr/>
        </p:nvSpPr>
        <p:spPr>
          <a:xfrm>
            <a:off x="9868376" y="6391632"/>
            <a:ext cx="3789283" cy="10297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Výsledkem je větší efektivita, spokojenost a vnitřní motivace, která se projeví v každodenní práci</a:t>
            </a:r>
            <a:endParaRPr lang="en-US" sz="16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0834"/>
            <a:ext cx="980420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Job Crafting přináší měřitelné výsledky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1760339"/>
            <a:ext cx="669690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Přínosy, které ocení jak zaměstnanci, tak vedení firmy</a:t>
            </a:r>
            <a:endParaRPr lang="en-US" sz="22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93790" y="2454831"/>
            <a:ext cx="680442" cy="680442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3418761"/>
            <a:ext cx="423410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Vyšší produktivita a samostatnost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93790" y="3909179"/>
            <a:ext cx="637960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Lidé, kteří pracují v souladu se svými silnými stránkami, jsou prokazatelně výkonnější a potřebují méně vedení</a:t>
            </a:r>
            <a:endParaRPr lang="en-US" sz="175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56884" y="2454831"/>
            <a:ext cx="680442" cy="68044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456884" y="3418761"/>
            <a:ext cx="310979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Lepší týmová spolupráce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7456884" y="3909179"/>
            <a:ext cx="637972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Job Crafting vede k otevřenější komunikaci a lepší koordinaci v týmu, protože každý rozumí svému přínosu</a:t>
            </a:r>
            <a:endParaRPr lang="en-US" sz="17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3790" y="5088612"/>
            <a:ext cx="680442" cy="680442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93790" y="6052542"/>
            <a:ext cx="337101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Efektivní využití AI nástrojů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793790" y="6542961"/>
            <a:ext cx="637960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Zaměstnanci se naučí delegovat rutinní úkoly na AI a soustředit se na práci s vyšší přidanou hodnotou</a:t>
            </a:r>
            <a:endParaRPr lang="en-US" sz="1750" dirty="0"/>
          </a:p>
        </p:txBody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56884" y="5088612"/>
            <a:ext cx="680442" cy="680442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456884" y="6052542"/>
            <a:ext cx="452461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Nižší fluktuace a vyšší angažovanost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7456884" y="6542961"/>
            <a:ext cx="637972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Když lidé vidí smysl ve své práci, zůstávají ve firmě déle a přinášejí maximální výkon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38136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6750" y="2905244"/>
            <a:ext cx="8073390" cy="5953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650"/>
              </a:lnSpc>
              <a:buNone/>
            </a:pPr>
            <a:r>
              <a:rPr lang="en-US" sz="375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Proč právě Akademie Job Crafting 2.0</a:t>
            </a:r>
            <a:endParaRPr lang="en-US" sz="3750" dirty="0"/>
          </a:p>
        </p:txBody>
      </p:sp>
      <p:sp>
        <p:nvSpPr>
          <p:cNvPr id="4" name="Text 1"/>
          <p:cNvSpPr/>
          <p:nvPr/>
        </p:nvSpPr>
        <p:spPr>
          <a:xfrm>
            <a:off x="666750" y="3786307"/>
            <a:ext cx="13296900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Ověřený program s praktickými výsledky, který kombinuje individuální vedení, expertní know-how a moderní nástroje.</a:t>
            </a:r>
            <a:endParaRPr lang="en-US" sz="1500" dirty="0"/>
          </a:p>
        </p:txBody>
      </p:sp>
      <p:sp>
        <p:nvSpPr>
          <p:cNvPr id="5" name="Text 2"/>
          <p:cNvSpPr/>
          <p:nvPr/>
        </p:nvSpPr>
        <p:spPr>
          <a:xfrm>
            <a:off x="666750" y="4305419"/>
            <a:ext cx="190500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666666"/>
                </a:solidFill>
                <a:latin typeface="Outfit Light" pitchFamily="34" charset="0"/>
                <a:ea typeface="Outfit Light" pitchFamily="34" charset="-122"/>
                <a:cs typeface="Outfit Light" pitchFamily="34" charset="-120"/>
              </a:rPr>
              <a:t>01</a:t>
            </a:r>
            <a:endParaRPr lang="en-US" sz="1500" dirty="0"/>
          </a:p>
        </p:txBody>
      </p:sp>
      <p:sp>
        <p:nvSpPr>
          <p:cNvPr id="6" name="Shape 3"/>
          <p:cNvSpPr/>
          <p:nvPr/>
        </p:nvSpPr>
        <p:spPr>
          <a:xfrm>
            <a:off x="666750" y="4606409"/>
            <a:ext cx="6553200" cy="22860"/>
          </a:xfrm>
          <a:prstGeom prst="rect">
            <a:avLst/>
          </a:prstGeom>
          <a:solidFill>
            <a:srgbClr val="A2B9F9"/>
          </a:solidFill>
          <a:ln/>
        </p:spPr>
      </p:sp>
      <p:sp>
        <p:nvSpPr>
          <p:cNvPr id="7" name="Text 4"/>
          <p:cNvSpPr/>
          <p:nvPr/>
        </p:nvSpPr>
        <p:spPr>
          <a:xfrm>
            <a:off x="666750" y="4747379"/>
            <a:ext cx="2381369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5 praktických modulů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666750" y="5159335"/>
            <a:ext cx="65532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Strukturovaný program pokrývající všechny aspekty práce – od motivace po konkrétní aplikaci</a:t>
            </a:r>
            <a:endParaRPr lang="en-US" sz="1500" dirty="0"/>
          </a:p>
        </p:txBody>
      </p:sp>
      <p:sp>
        <p:nvSpPr>
          <p:cNvPr id="9" name="Text 6"/>
          <p:cNvSpPr/>
          <p:nvPr/>
        </p:nvSpPr>
        <p:spPr>
          <a:xfrm>
            <a:off x="7410450" y="4305419"/>
            <a:ext cx="190500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666666"/>
                </a:solidFill>
                <a:latin typeface="Outfit Light" pitchFamily="34" charset="0"/>
                <a:ea typeface="Outfit Light" pitchFamily="34" charset="-122"/>
                <a:cs typeface="Outfit Light" pitchFamily="34" charset="-120"/>
              </a:rPr>
              <a:t>02</a:t>
            </a:r>
            <a:endParaRPr lang="en-US" sz="1500" dirty="0"/>
          </a:p>
        </p:txBody>
      </p:sp>
      <p:sp>
        <p:nvSpPr>
          <p:cNvPr id="10" name="Shape 7"/>
          <p:cNvSpPr/>
          <p:nvPr/>
        </p:nvSpPr>
        <p:spPr>
          <a:xfrm>
            <a:off x="7410450" y="4606409"/>
            <a:ext cx="6553200" cy="22860"/>
          </a:xfrm>
          <a:prstGeom prst="rect">
            <a:avLst/>
          </a:prstGeom>
          <a:solidFill>
            <a:srgbClr val="A2B9F9"/>
          </a:solidFill>
          <a:ln/>
        </p:spPr>
      </p:sp>
      <p:sp>
        <p:nvSpPr>
          <p:cNvPr id="11" name="Text 8"/>
          <p:cNvSpPr/>
          <p:nvPr/>
        </p:nvSpPr>
        <p:spPr>
          <a:xfrm>
            <a:off x="7410450" y="4747379"/>
            <a:ext cx="2381369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Využití AI asistentů</a:t>
            </a:r>
            <a:endParaRPr lang="en-US" sz="1850" dirty="0"/>
          </a:p>
        </p:txBody>
      </p:sp>
      <p:sp>
        <p:nvSpPr>
          <p:cNvPr id="12" name="Text 9"/>
          <p:cNvSpPr/>
          <p:nvPr/>
        </p:nvSpPr>
        <p:spPr>
          <a:xfrm>
            <a:off x="7410450" y="5159335"/>
            <a:ext cx="65532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Praktický nácvik práce s umělou inteligencí pro zvýšení produktivity v reálných úkolech</a:t>
            </a:r>
            <a:endParaRPr lang="en-US" sz="1500" dirty="0"/>
          </a:p>
        </p:txBody>
      </p:sp>
      <p:sp>
        <p:nvSpPr>
          <p:cNvPr id="13" name="Text 10"/>
          <p:cNvSpPr/>
          <p:nvPr/>
        </p:nvSpPr>
        <p:spPr>
          <a:xfrm>
            <a:off x="666750" y="6102310"/>
            <a:ext cx="190500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666666"/>
                </a:solidFill>
                <a:latin typeface="Outfit Light" pitchFamily="34" charset="0"/>
                <a:ea typeface="Outfit Light" pitchFamily="34" charset="-122"/>
                <a:cs typeface="Outfit Light" pitchFamily="34" charset="-120"/>
              </a:rPr>
              <a:t>03</a:t>
            </a:r>
            <a:endParaRPr lang="en-US" sz="1500" dirty="0"/>
          </a:p>
        </p:txBody>
      </p:sp>
      <p:sp>
        <p:nvSpPr>
          <p:cNvPr id="14" name="Shape 11"/>
          <p:cNvSpPr/>
          <p:nvPr/>
        </p:nvSpPr>
        <p:spPr>
          <a:xfrm>
            <a:off x="666750" y="6403300"/>
            <a:ext cx="6553200" cy="22860"/>
          </a:xfrm>
          <a:prstGeom prst="rect">
            <a:avLst/>
          </a:prstGeom>
          <a:solidFill>
            <a:srgbClr val="A2B9F9"/>
          </a:solidFill>
          <a:ln/>
        </p:spPr>
      </p:sp>
      <p:sp>
        <p:nvSpPr>
          <p:cNvPr id="15" name="Text 12"/>
          <p:cNvSpPr/>
          <p:nvPr/>
        </p:nvSpPr>
        <p:spPr>
          <a:xfrm>
            <a:off x="666750" y="6544270"/>
            <a:ext cx="3274219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Mentální koučink a vyjednávání</a:t>
            </a:r>
            <a:endParaRPr lang="en-US" sz="1850" dirty="0"/>
          </a:p>
        </p:txBody>
      </p:sp>
      <p:sp>
        <p:nvSpPr>
          <p:cNvPr id="16" name="Text 13"/>
          <p:cNvSpPr/>
          <p:nvPr/>
        </p:nvSpPr>
        <p:spPr>
          <a:xfrm>
            <a:off x="666750" y="6956227"/>
            <a:ext cx="65532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Rozvoj soft skills, které posilují sebevědomí, komunikaci a schopnost prosazovat změny</a:t>
            </a:r>
            <a:endParaRPr lang="en-US" sz="1500" dirty="0"/>
          </a:p>
        </p:txBody>
      </p:sp>
      <p:sp>
        <p:nvSpPr>
          <p:cNvPr id="17" name="Text 14"/>
          <p:cNvSpPr/>
          <p:nvPr/>
        </p:nvSpPr>
        <p:spPr>
          <a:xfrm>
            <a:off x="7410450" y="6102310"/>
            <a:ext cx="190500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666666"/>
                </a:solidFill>
                <a:latin typeface="Outfit Light" pitchFamily="34" charset="0"/>
                <a:ea typeface="Outfit Light" pitchFamily="34" charset="-122"/>
                <a:cs typeface="Outfit Light" pitchFamily="34" charset="-120"/>
              </a:rPr>
              <a:t>04</a:t>
            </a:r>
            <a:endParaRPr lang="en-US" sz="1500" dirty="0"/>
          </a:p>
        </p:txBody>
      </p:sp>
      <p:sp>
        <p:nvSpPr>
          <p:cNvPr id="18" name="Shape 15"/>
          <p:cNvSpPr/>
          <p:nvPr/>
        </p:nvSpPr>
        <p:spPr>
          <a:xfrm>
            <a:off x="7410450" y="6403300"/>
            <a:ext cx="6553200" cy="22860"/>
          </a:xfrm>
          <a:prstGeom prst="rect">
            <a:avLst/>
          </a:prstGeom>
          <a:solidFill>
            <a:srgbClr val="A2B9F9"/>
          </a:solidFill>
          <a:ln/>
        </p:spPr>
      </p:sp>
      <p:sp>
        <p:nvSpPr>
          <p:cNvPr id="19" name="Text 16"/>
          <p:cNvSpPr/>
          <p:nvPr/>
        </p:nvSpPr>
        <p:spPr>
          <a:xfrm>
            <a:off x="7410450" y="6544270"/>
            <a:ext cx="3920728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Konkrétní výstupy pro pracovní pozici</a:t>
            </a:r>
            <a:endParaRPr lang="en-US" sz="1850" dirty="0"/>
          </a:p>
        </p:txBody>
      </p:sp>
      <p:sp>
        <p:nvSpPr>
          <p:cNvPr id="20" name="Text 17"/>
          <p:cNvSpPr/>
          <p:nvPr/>
        </p:nvSpPr>
        <p:spPr>
          <a:xfrm>
            <a:off x="7410450" y="6956227"/>
            <a:ext cx="65532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Každý účastník odchází s jasným akčním plánem aplikovatelným přímo na své pozici</a:t>
            </a:r>
            <a:endParaRPr lang="en-US" sz="15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2213" y="441722"/>
            <a:ext cx="4627840" cy="501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950"/>
              </a:lnSpc>
              <a:buNone/>
            </a:pPr>
            <a:r>
              <a:rPr lang="en-US" sz="315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Malá investice, velký efekt</a:t>
            </a:r>
            <a:endParaRPr lang="en-US" sz="3150" dirty="0"/>
          </a:p>
        </p:txBody>
      </p:sp>
      <p:sp>
        <p:nvSpPr>
          <p:cNvPr id="3" name="Text 1"/>
          <p:cNvSpPr/>
          <p:nvPr/>
        </p:nvSpPr>
        <p:spPr>
          <a:xfrm>
            <a:off x="562213" y="1007864"/>
            <a:ext cx="3918466" cy="2508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Návrh spolupráce a podpora ze strany firmy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562213" y="1680210"/>
            <a:ext cx="6557129" cy="1292304"/>
          </a:xfrm>
          <a:prstGeom prst="roundRect">
            <a:avLst>
              <a:gd name="adj" fmla="val 8491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B5C1E2"/>
            </a:solidFill>
            <a:prstDash val="solid"/>
          </a:ln>
          <a:effectLst>
            <a:outerShdw sx="100000" sy="100000" kx="0" ky="0" algn="bl" rotWithShape="0" blurRad="0" dist="13970" dir="2700000">
              <a:srgbClr val="b5c1e2">
                <a:alpha val="100000"/>
              </a:srgbClr>
            </a:outerShdw>
          </a:effectLst>
        </p:spPr>
      </p:sp>
      <p:sp>
        <p:nvSpPr>
          <p:cNvPr id="5" name="Shape 3"/>
          <p:cNvSpPr/>
          <p:nvPr/>
        </p:nvSpPr>
        <p:spPr>
          <a:xfrm>
            <a:off x="539353" y="1680210"/>
            <a:ext cx="91440" cy="1292304"/>
          </a:xfrm>
          <a:prstGeom prst="roundRect">
            <a:avLst>
              <a:gd name="adj" fmla="val 158105"/>
            </a:avLst>
          </a:prstGeom>
          <a:solidFill>
            <a:srgbClr val="A2B9F9"/>
          </a:solidFill>
          <a:ln/>
        </p:spPr>
      </p:sp>
      <p:sp>
        <p:nvSpPr>
          <p:cNvPr id="6" name="Text 4"/>
          <p:cNvSpPr/>
          <p:nvPr/>
        </p:nvSpPr>
        <p:spPr>
          <a:xfrm>
            <a:off x="814268" y="1863685"/>
            <a:ext cx="2007870" cy="2508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Ambasadoři změny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814268" y="2275165"/>
            <a:ext cx="6121598" cy="5138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Účast více lidí z týmu vytvoří tzv. </a:t>
            </a:r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124DF0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ambasadory změny</a:t>
            </a:r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, kteří pak šíří know-how uvnitř firmy</a:t>
            </a:r>
            <a:endParaRPr lang="en-US" sz="1250" dirty="0"/>
          </a:p>
        </p:txBody>
      </p:sp>
      <p:sp>
        <p:nvSpPr>
          <p:cNvPr id="8" name="Shape 6"/>
          <p:cNvSpPr/>
          <p:nvPr/>
        </p:nvSpPr>
        <p:spPr>
          <a:xfrm>
            <a:off x="562213" y="3133130"/>
            <a:ext cx="6557129" cy="1292304"/>
          </a:xfrm>
          <a:prstGeom prst="roundRect">
            <a:avLst>
              <a:gd name="adj" fmla="val 8491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B5C1E2"/>
            </a:solidFill>
            <a:prstDash val="solid"/>
          </a:ln>
          <a:effectLst>
            <a:outerShdw sx="100000" sy="100000" kx="0" ky="0" algn="bl" rotWithShape="0" blurRad="0" dist="13970" dir="2700000">
              <a:srgbClr val="b5c1e2">
                <a:alpha val="100000"/>
              </a:srgbClr>
            </a:outerShdw>
          </a:effectLst>
        </p:spPr>
      </p:sp>
      <p:sp>
        <p:nvSpPr>
          <p:cNvPr id="9" name="Shape 7"/>
          <p:cNvSpPr/>
          <p:nvPr/>
        </p:nvSpPr>
        <p:spPr>
          <a:xfrm>
            <a:off x="539353" y="3133130"/>
            <a:ext cx="91440" cy="1292304"/>
          </a:xfrm>
          <a:prstGeom prst="roundRect">
            <a:avLst>
              <a:gd name="adj" fmla="val 158105"/>
            </a:avLst>
          </a:prstGeom>
          <a:solidFill>
            <a:srgbClr val="A2B9F9"/>
          </a:solidFill>
          <a:ln/>
        </p:spPr>
      </p:sp>
      <p:sp>
        <p:nvSpPr>
          <p:cNvPr id="10" name="Text 8"/>
          <p:cNvSpPr/>
          <p:nvPr/>
        </p:nvSpPr>
        <p:spPr>
          <a:xfrm>
            <a:off x="814268" y="3316605"/>
            <a:ext cx="2007870" cy="2508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Flexibilní financování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814268" y="3728085"/>
            <a:ext cx="6121598" cy="5138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Možno hradit z rozpočtu na vzdělávání či jako benefit – program se přizpůsobí firemním procesům</a:t>
            </a:r>
            <a:endParaRPr lang="en-US" sz="1250" dirty="0"/>
          </a:p>
        </p:txBody>
      </p:sp>
      <p:sp>
        <p:nvSpPr>
          <p:cNvPr id="12" name="Shape 10"/>
          <p:cNvSpPr/>
          <p:nvPr/>
        </p:nvSpPr>
        <p:spPr>
          <a:xfrm>
            <a:off x="562213" y="4586049"/>
            <a:ext cx="6557129" cy="1035368"/>
          </a:xfrm>
          <a:prstGeom prst="roundRect">
            <a:avLst>
              <a:gd name="adj" fmla="val 10598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B5C1E2"/>
            </a:solidFill>
            <a:prstDash val="solid"/>
          </a:ln>
          <a:effectLst>
            <a:outerShdw sx="100000" sy="100000" kx="0" ky="0" algn="bl" rotWithShape="0" blurRad="0" dist="13970" dir="2700000">
              <a:srgbClr val="b5c1e2">
                <a:alpha val="100000"/>
              </a:srgbClr>
            </a:outerShdw>
          </a:effectLst>
        </p:spPr>
      </p:sp>
      <p:sp>
        <p:nvSpPr>
          <p:cNvPr id="13" name="Shape 11"/>
          <p:cNvSpPr/>
          <p:nvPr/>
        </p:nvSpPr>
        <p:spPr>
          <a:xfrm>
            <a:off x="539353" y="4586049"/>
            <a:ext cx="91440" cy="1035368"/>
          </a:xfrm>
          <a:prstGeom prst="roundRect">
            <a:avLst>
              <a:gd name="adj" fmla="val 158105"/>
            </a:avLst>
          </a:prstGeom>
          <a:solidFill>
            <a:srgbClr val="A2B9F9"/>
          </a:solidFill>
          <a:ln/>
        </p:spPr>
      </p:sp>
      <p:sp>
        <p:nvSpPr>
          <p:cNvPr id="14" name="Text 12"/>
          <p:cNvSpPr/>
          <p:nvPr/>
        </p:nvSpPr>
        <p:spPr>
          <a:xfrm>
            <a:off x="814268" y="4769525"/>
            <a:ext cx="2115026" cy="2508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Bez strukturálních změn</a:t>
            </a:r>
            <a:endParaRPr lang="en-US" sz="1550" dirty="0"/>
          </a:p>
        </p:txBody>
      </p:sp>
      <p:sp>
        <p:nvSpPr>
          <p:cNvPr id="15" name="Text 13"/>
          <p:cNvSpPr/>
          <p:nvPr/>
        </p:nvSpPr>
        <p:spPr>
          <a:xfrm>
            <a:off x="814268" y="5181005"/>
            <a:ext cx="6121598" cy="256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Není potřeba měnit organizační strukturu ani role – pracujeme s tím, co už existuje</a:t>
            </a:r>
            <a:endParaRPr lang="en-US" sz="1250" dirty="0"/>
          </a:p>
        </p:txBody>
      </p:sp>
      <p:pic>
        <p:nvPicPr>
          <p:cNvPr id="1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18678" y="1680210"/>
            <a:ext cx="6557129" cy="6557129"/>
          </a:xfrm>
          <a:prstGeom prst="rect">
            <a:avLst/>
          </a:prstGeom>
        </p:spPr>
      </p:pic>
      <p:sp>
        <p:nvSpPr>
          <p:cNvPr id="17" name="Text 14"/>
          <p:cNvSpPr/>
          <p:nvPr/>
        </p:nvSpPr>
        <p:spPr>
          <a:xfrm>
            <a:off x="7518678" y="8417957"/>
            <a:ext cx="6557129" cy="256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Program se rychle vrátí – díky vyšší produktivitě, nižší fluktuaci a lepší atmosféře v týmu.</a:t>
            </a:r>
            <a:endParaRPr lang="en-US" sz="12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58187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2828" y="3149798"/>
            <a:ext cx="13184743" cy="38726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0150"/>
              </a:lnSpc>
              <a:buNone/>
            </a:pPr>
            <a:r>
              <a:rPr lang="en-US" sz="810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„Když lidé dělají práci, která jim dává smysl, daří se i celé firmě."</a:t>
            </a:r>
            <a:endParaRPr lang="en-US" sz="8100" dirty="0"/>
          </a:p>
        </p:txBody>
      </p:sp>
      <p:sp>
        <p:nvSpPr>
          <p:cNvPr id="4" name="Text 1"/>
          <p:cNvSpPr/>
          <p:nvPr/>
        </p:nvSpPr>
        <p:spPr>
          <a:xfrm>
            <a:off x="722828" y="7332226"/>
            <a:ext cx="13184743" cy="330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Děkuji za váš čas. Jsem připraven zodpovědět případné otázky a projednat další kroky.</a:t>
            </a:r>
            <a:endParaRPr lang="en-US" sz="1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2025-10-28T15:08:12Z</dcterms:created>
  <dcterms:modified xsi:type="dcterms:W3CDTF">2025-10-28T15:08:12Z</dcterms:modified>
</cp:coreProperties>
</file>